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74" r:id="rId14"/>
    <p:sldId id="271" r:id="rId15"/>
    <p:sldId id="281" r:id="rId16"/>
    <p:sldId id="266" r:id="rId17"/>
    <p:sldId id="267" r:id="rId18"/>
    <p:sldId id="268" r:id="rId19"/>
    <p:sldId id="270" r:id="rId20"/>
    <p:sldId id="275" r:id="rId21"/>
    <p:sldId id="269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7" autoAdjust="0"/>
  </p:normalViewPr>
  <p:slideViewPr>
    <p:cSldViewPr>
      <p:cViewPr varScale="1">
        <p:scale>
          <a:sx n="84" d="100"/>
          <a:sy n="84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67EB-D347-45B3-A6A8-DF0BBE8DF86F}" type="datetimeFigureOut">
              <a:rPr lang="zh-TW" altLang="en-US" smtClean="0"/>
              <a:pPr/>
              <a:t>2011/10/14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B221-E3DD-44E2-9758-5468E16F9D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Capacitive-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beam or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micromachined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feature produces capacitance; change in capacitance related to acceleration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Piezoelectric-Piezoelectric crystal mounted to mass –voltage output converted to acceleration</a:t>
            </a:r>
          </a:p>
          <a:p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altLang="zh-TW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Piezoresistive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-Beam or </a:t>
            </a:r>
            <a:r>
              <a:rPr lang="en-US" altLang="zh-TW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micromachinedfeature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whose resistance changes with acceleration</a:t>
            </a:r>
          </a:p>
          <a:p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•Hall Effect-Motion converted to electrical signal by sensing of changing magnetic fields</a:t>
            </a:r>
          </a:p>
          <a:p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altLang="zh-TW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Magnetoresistive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-Material resistivity changes in presence of magnetic field</a:t>
            </a:r>
          </a:p>
          <a:p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•Heat Transfer-Location of heated mass tracked during acceleration by sensing temperature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B221-E3DD-44E2-9758-5468E16F9D5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B221-E3DD-44E2-9758-5468E16F9D5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0693DC-238A-44E4-806D-41006C1D58C0}" type="datetime1">
              <a:rPr lang="en-US" altLang="zh-TW" smtClean="0"/>
              <a:pPr/>
              <a:t>10/14/2011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21237-3440-4AC8-AFA0-C9AC9CBAC325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A211E-3F30-43B1-ACC9-5DD5FCE33030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DAE70-C3EF-4443-9265-F88A0C4C471A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AC83B-0146-4D7D-88B2-49FC623C2DAF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B0F82-9A73-4014-8461-CF958BFDFB24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C4976-9B7B-4D34-BE8C-BDCDEFF1ADCC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A5DD5-52D6-460B-BC3E-19B19132F0B5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82A89-8037-492A-B505-B14F68EA5129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F882AD-1A15-4749-A620-45B6DDF51D3F}" type="datetime1">
              <a:rPr lang="en-US" altLang="zh-TW" smtClean="0"/>
              <a:pPr/>
              <a:t>10/14/2011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701F90-A66C-4BEE-B36A-D44917704E3E}" type="datetime1">
              <a:rPr lang="en-US" altLang="zh-TW" smtClean="0"/>
              <a:pPr/>
              <a:t>10/14/2011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CFE6FE-2CBC-497D-A3D4-213FA994F843}" type="datetime1">
              <a:rPr lang="en-US" altLang="zh-TW" smtClean="0"/>
              <a:pPr/>
              <a:t>10/14/2011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3D Accelerometer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Presenter : Yu Chen</a:t>
            </a:r>
          </a:p>
          <a:p>
            <a:r>
              <a:rPr lang="en-US" altLang="zh-TW" dirty="0" smtClean="0"/>
              <a:t>Advisor : </a:t>
            </a:r>
            <a:r>
              <a:rPr lang="en-US" altLang="zh-TW" dirty="0" err="1" smtClean="0"/>
              <a:t>Jian-Jiun</a:t>
            </a:r>
            <a:r>
              <a:rPr lang="en-US" altLang="zh-TW" dirty="0" smtClean="0"/>
              <a:t> Ding , </a:t>
            </a:r>
            <a:r>
              <a:rPr lang="en-US" altLang="zh-TW" dirty="0" err="1" smtClean="0"/>
              <a:t>Jian-Hua</a:t>
            </a:r>
            <a:r>
              <a:rPr lang="en-US" altLang="zh-TW" dirty="0" smtClean="0"/>
              <a:t> Wang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Piezoelectric Systems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3D Accelerometer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008120" cy="2634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Electromechanical  Systems</a:t>
            </a:r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3D Accelerometer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1882140" cy="19800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Tilt angle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3D Accelerometer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727960" cy="145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5265420" cy="239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Accelerometer</a:t>
            </a:r>
          </a:p>
          <a:p>
            <a:r>
              <a:rPr lang="en-US" altLang="zh-TW" dirty="0" smtClean="0"/>
              <a:t>Applications about 3D accelerometers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Real-Time Human Movement Classifier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Acceleration Signals using Wavelet Transform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Calculate the user’s walking state</a:t>
            </a:r>
          </a:p>
          <a:p>
            <a:r>
              <a:rPr lang="en-US" altLang="zh-TW" dirty="0" smtClean="0"/>
              <a:t>Analyze the lameness of cattle</a:t>
            </a:r>
          </a:p>
          <a:p>
            <a:r>
              <a:rPr lang="en-US" altLang="zh-TW" dirty="0" smtClean="0"/>
              <a:t>Detect walking activity in cardiac rehabilitation</a:t>
            </a:r>
          </a:p>
          <a:p>
            <a:r>
              <a:rPr lang="en-US" altLang="zh-TW" dirty="0" smtClean="0"/>
              <a:t>Examine the gesture for cell phone or remote controller for video games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Applications about 3D accelerometers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5273040" cy="1356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Accelerometer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about 3D accelerometers</a:t>
            </a:r>
          </a:p>
          <a:p>
            <a:r>
              <a:rPr lang="en-US" altLang="zh-TW" dirty="0" smtClean="0"/>
              <a:t>A Real-Time Human Movement Classifier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Acceleration Signals using Wavelet Transform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Real-Time Human Movement Classifier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38437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Human body’s movements are within frequency below 20 Hz (99% of the energy is contained below 15 Hz)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Median filter</a:t>
            </a:r>
          </a:p>
          <a:p>
            <a:pPr lvl="1"/>
            <a:r>
              <a:rPr lang="en-US" altLang="zh-TW" dirty="0" smtClean="0"/>
              <a:t>remove any abnormal noise spikes</a:t>
            </a:r>
          </a:p>
          <a:p>
            <a:r>
              <a:rPr lang="en-US" altLang="zh-TW" dirty="0" smtClean="0"/>
              <a:t>Low pass filter</a:t>
            </a:r>
          </a:p>
          <a:p>
            <a:pPr lvl="1"/>
            <a:r>
              <a:rPr lang="en-US" altLang="zh-TW" dirty="0" smtClean="0"/>
              <a:t>Gravity</a:t>
            </a:r>
          </a:p>
          <a:p>
            <a:pPr lvl="1"/>
            <a:r>
              <a:rPr lang="en-US" altLang="zh-TW" dirty="0" smtClean="0"/>
              <a:t>bodily motion</a:t>
            </a:r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Real-Time Human Movement Classifier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Activity and Rest</a:t>
            </a:r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r>
              <a:rPr lang="en-US" altLang="zh-TW" dirty="0" smtClean="0"/>
              <a:t>Appropriate threshold value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Above the threshold -&gt; active</a:t>
            </a:r>
          </a:p>
          <a:p>
            <a:pPr lvl="1"/>
            <a:r>
              <a:rPr lang="en-US" altLang="zh-TW" dirty="0" smtClean="0"/>
              <a:t>Below the threshold -&gt; rest</a:t>
            </a:r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Real-Time Human Movement Classifier</a:t>
            </a:r>
            <a:endParaRPr lang="zh-TW" alt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23728" y="2132856"/>
          <a:ext cx="4554019" cy="864096"/>
        </p:xfrm>
        <a:graphic>
          <a:graphicData uri="http://schemas.openxmlformats.org/presentationml/2006/ole">
            <p:oleObj spid="_x0000_s19458" name="Equation" r:id="rId3" imgW="2476440" imgH="469800" progId="Equation.DSMT4">
              <p:embed/>
            </p:oleObj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Real-Time Human Movement Classifier</a:t>
            </a:r>
            <a:endParaRPr lang="zh-TW" altLang="en-US" dirty="0"/>
          </a:p>
        </p:txBody>
      </p:sp>
      <p:pic>
        <p:nvPicPr>
          <p:cNvPr id="4" name="內容版面配置區 3" descr="fft1.png"/>
          <p:cNvPicPr>
            <a:picLocks noGrp="1"/>
          </p:cNvPicPr>
          <p:nvPr>
            <p:ph idx="1"/>
          </p:nvPr>
        </p:nvPicPr>
        <p:blipFill>
          <a:blip r:embed="rId2" cstate="print"/>
          <a:srcRect t="64048"/>
          <a:stretch>
            <a:fillRect/>
          </a:stretch>
        </p:blipFill>
        <p:spPr>
          <a:xfrm>
            <a:off x="1835696" y="1340768"/>
            <a:ext cx="5342858" cy="1438080"/>
          </a:xfrm>
          <a:prstGeom prst="rect">
            <a:avLst/>
          </a:prstGeom>
        </p:spPr>
      </p:pic>
      <p:pic>
        <p:nvPicPr>
          <p:cNvPr id="5" name="圖片 4" descr="fft2.png"/>
          <p:cNvPicPr/>
          <p:nvPr/>
        </p:nvPicPr>
        <p:blipFill>
          <a:blip r:embed="rId3" cstate="print"/>
          <a:srcRect t="64286"/>
          <a:stretch>
            <a:fillRect/>
          </a:stretch>
        </p:blipFill>
        <p:spPr>
          <a:xfrm>
            <a:off x="1835696" y="2996952"/>
            <a:ext cx="5343525" cy="1428750"/>
          </a:xfrm>
          <a:prstGeom prst="rect">
            <a:avLst/>
          </a:prstGeom>
        </p:spPr>
      </p:pic>
      <p:pic>
        <p:nvPicPr>
          <p:cNvPr id="6" name="圖片 5" descr="fft3.png"/>
          <p:cNvPicPr/>
          <p:nvPr/>
        </p:nvPicPr>
        <p:blipFill>
          <a:blip r:embed="rId4" cstate="print"/>
          <a:srcRect t="64286"/>
          <a:stretch>
            <a:fillRect/>
          </a:stretch>
        </p:blipFill>
        <p:spPr>
          <a:xfrm>
            <a:off x="1835696" y="4509120"/>
            <a:ext cx="5343525" cy="14287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11960" y="256490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Walk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067944" y="422108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Upstair</a:t>
            </a:r>
            <a:endParaRPr lang="en-US" altLang="zh-TW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3995936" y="57332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Downstair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3D Accelerometer</a:t>
            </a:r>
          </a:p>
          <a:p>
            <a:r>
              <a:rPr lang="en-US" altLang="zh-TW" dirty="0" smtClean="0"/>
              <a:t>Applications about 3D accelerometers</a:t>
            </a:r>
          </a:p>
          <a:p>
            <a:r>
              <a:rPr lang="en-US" altLang="zh-TW" dirty="0" smtClean="0"/>
              <a:t>A Real-Time Human Movement Classifier</a:t>
            </a:r>
          </a:p>
          <a:p>
            <a:r>
              <a:rPr lang="en-US" altLang="zh-TW" dirty="0" smtClean="0"/>
              <a:t>Analysis of Acceleration Signals using Wavelet Transform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Accelerometer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about 3D accelerometers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Real-Time Human Movement Classifier</a:t>
            </a:r>
          </a:p>
          <a:p>
            <a:r>
              <a:rPr lang="en-US" altLang="zh-TW" dirty="0" smtClean="0"/>
              <a:t>Analysis of Acceleration Signals using Wavelet Transform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Wavelet Transform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Analysis of Acceleration Signals using Wavelet Transform</a:t>
            </a:r>
            <a:endParaRPr lang="zh-TW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2681" y="2708077"/>
            <a:ext cx="792162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>
                <a:solidFill>
                  <a:srgbClr val="3333FF"/>
                </a:solidFill>
              </a:rPr>
              <a:t>g</a:t>
            </a:r>
            <a:r>
              <a:rPr lang="en-US" altLang="zh-TW">
                <a:solidFill>
                  <a:srgbClr val="3333FF"/>
                </a:solidFill>
              </a:rPr>
              <a:t>[</a:t>
            </a:r>
            <a:r>
              <a:rPr lang="en-US" altLang="zh-TW" i="1">
                <a:solidFill>
                  <a:srgbClr val="3333FF"/>
                </a:solidFill>
              </a:rPr>
              <a:t>n</a:t>
            </a:r>
            <a:r>
              <a:rPr lang="en-US" altLang="zh-TW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02681" y="4005064"/>
            <a:ext cx="792162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>
                <a:solidFill>
                  <a:srgbClr val="3333FF"/>
                </a:solidFill>
              </a:rPr>
              <a:t>h</a:t>
            </a:r>
            <a:r>
              <a:rPr lang="en-US" altLang="zh-TW">
                <a:solidFill>
                  <a:srgbClr val="3333FF"/>
                </a:solidFill>
              </a:rPr>
              <a:t>[</a:t>
            </a:r>
            <a:r>
              <a:rPr lang="en-US" altLang="zh-TW" i="1">
                <a:solidFill>
                  <a:srgbClr val="3333FF"/>
                </a:solidFill>
              </a:rPr>
              <a:t>n</a:t>
            </a:r>
            <a:r>
              <a:rPr lang="en-US" altLang="zh-TW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83768" y="2708077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 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83768" y="4005064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 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99443" y="364470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115343" y="2997002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115343" y="4220964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115343" y="2997002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194843" y="4220964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94843" y="2997002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060031" y="299700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060031" y="42209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355431" y="299700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715793" y="2204839"/>
            <a:ext cx="792163" cy="36933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smtClean="0">
                <a:solidFill>
                  <a:srgbClr val="3333FF"/>
                </a:solidFill>
              </a:rPr>
              <a:t>g</a:t>
            </a:r>
            <a:r>
              <a:rPr lang="en-US" altLang="zh-TW" dirty="0" smtClean="0">
                <a:solidFill>
                  <a:srgbClr val="3333FF"/>
                </a:solidFill>
              </a:rPr>
              <a:t>[n]</a:t>
            </a:r>
            <a:endParaRPr lang="en-US" altLang="zh-TW" dirty="0">
              <a:solidFill>
                <a:srgbClr val="3333FF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4499893" y="2420739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4499893" y="2420739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499893" y="321290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715793" y="3068439"/>
            <a:ext cx="792163" cy="36933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smtClean="0">
                <a:solidFill>
                  <a:srgbClr val="3333FF"/>
                </a:solidFill>
              </a:rPr>
              <a:t>h</a:t>
            </a:r>
            <a:r>
              <a:rPr lang="en-US" altLang="zh-TW" dirty="0" smtClean="0">
                <a:solidFill>
                  <a:srgbClr val="3333FF"/>
                </a:solidFill>
              </a:rPr>
              <a:t>[n]</a:t>
            </a:r>
            <a:endParaRPr lang="en-US" altLang="zh-TW" dirty="0">
              <a:solidFill>
                <a:srgbClr val="3333FF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795293" y="2204839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 2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507956" y="242073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371556" y="242073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670006" y="2204839"/>
            <a:ext cx="115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err="1" smtClean="0">
                <a:solidFill>
                  <a:srgbClr val="3333FF"/>
                </a:solidFill>
              </a:rPr>
              <a:t>x</a:t>
            </a:r>
            <a:r>
              <a:rPr lang="en-US" altLang="zh-TW" i="1" baseline="-25000" dirty="0" err="1" smtClean="0">
                <a:solidFill>
                  <a:srgbClr val="3333FF"/>
                </a:solidFill>
              </a:rPr>
              <a:t>LL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507956" y="321290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95293" y="3068439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 2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371556" y="328433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658893" y="3068439"/>
            <a:ext cx="176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err="1" smtClean="0">
                <a:solidFill>
                  <a:srgbClr val="3333FF"/>
                </a:solidFill>
              </a:rPr>
              <a:t>x</a:t>
            </a:r>
            <a:r>
              <a:rPr lang="en-US" altLang="zh-TW" i="1" baseline="-25000" dirty="0" err="1" smtClean="0">
                <a:solidFill>
                  <a:srgbClr val="3333FF"/>
                </a:solidFill>
              </a:rPr>
              <a:t>LH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355431" y="4220964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4499893" y="4005064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4499893" y="400506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4499893" y="4797227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4715793" y="3860602"/>
            <a:ext cx="792163" cy="36933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smtClean="0">
                <a:solidFill>
                  <a:srgbClr val="3333FF"/>
                </a:solidFill>
              </a:rPr>
              <a:t>g</a:t>
            </a:r>
            <a:r>
              <a:rPr lang="en-US" altLang="zh-TW" dirty="0" smtClean="0">
                <a:solidFill>
                  <a:srgbClr val="3333FF"/>
                </a:solidFill>
              </a:rPr>
              <a:t>[n]</a:t>
            </a:r>
            <a:endParaRPr lang="en-US" altLang="zh-TW" dirty="0">
              <a:solidFill>
                <a:srgbClr val="3333FF"/>
              </a:solidFill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15793" y="4724202"/>
            <a:ext cx="792163" cy="36933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smtClean="0">
                <a:solidFill>
                  <a:srgbClr val="3333FF"/>
                </a:solidFill>
              </a:rPr>
              <a:t>h</a:t>
            </a:r>
            <a:r>
              <a:rPr lang="en-US" altLang="zh-TW" dirty="0" smtClean="0">
                <a:solidFill>
                  <a:srgbClr val="3333FF"/>
                </a:solidFill>
              </a:rPr>
              <a:t>[n]</a:t>
            </a:r>
            <a:endParaRPr lang="en-US" altLang="zh-TW" dirty="0">
              <a:solidFill>
                <a:srgbClr val="3333FF"/>
              </a:solidFill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5795293" y="3860602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 2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5795293" y="4652764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 2</a:t>
            </a: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5507956" y="40050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507956" y="48686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6371556" y="40050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371556" y="48686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6660481" y="3789164"/>
            <a:ext cx="1481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err="1" smtClean="0">
                <a:solidFill>
                  <a:srgbClr val="3333FF"/>
                </a:solidFill>
              </a:rPr>
              <a:t>x</a:t>
            </a:r>
            <a:r>
              <a:rPr lang="en-US" altLang="zh-TW" i="1" baseline="-25000" dirty="0" err="1" smtClean="0">
                <a:solidFill>
                  <a:srgbClr val="3333FF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3333FF"/>
                </a:solidFill>
              </a:rPr>
              <a:t>L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6658893" y="4652764"/>
            <a:ext cx="1411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err="1" smtClean="0">
                <a:solidFill>
                  <a:srgbClr val="3333FF"/>
                </a:solidFill>
              </a:rPr>
              <a:t>x</a:t>
            </a:r>
            <a:r>
              <a:rPr lang="en-US" altLang="zh-TW" i="1" baseline="-25000" dirty="0" err="1" smtClean="0">
                <a:solidFill>
                  <a:srgbClr val="3333FF"/>
                </a:solidFill>
              </a:rPr>
              <a:t>HH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51520" y="3429000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smtClean="0">
                <a:solidFill>
                  <a:srgbClr val="3333FF"/>
                </a:solidFill>
              </a:rPr>
              <a:t>x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491880" y="2780928"/>
            <a:ext cx="115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err="1" smtClean="0">
                <a:solidFill>
                  <a:srgbClr val="3333FF"/>
                </a:solidFill>
              </a:rPr>
              <a:t>x</a:t>
            </a:r>
            <a:r>
              <a:rPr lang="en-US" altLang="zh-TW" i="1" baseline="-25000" dirty="0" err="1" smtClean="0">
                <a:solidFill>
                  <a:srgbClr val="3333FF"/>
                </a:solidFill>
              </a:rPr>
              <a:t>L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491880" y="4077072"/>
            <a:ext cx="115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 dirty="0" err="1" smtClean="0">
                <a:solidFill>
                  <a:srgbClr val="3333FF"/>
                </a:solidFill>
              </a:rPr>
              <a:t>x</a:t>
            </a:r>
            <a:r>
              <a:rPr lang="en-US" altLang="zh-TW" i="1" baseline="-25000" dirty="0" err="1" smtClean="0">
                <a:solidFill>
                  <a:srgbClr val="3333FF"/>
                </a:solidFill>
              </a:rPr>
              <a:t>H</a:t>
            </a:r>
            <a:r>
              <a:rPr lang="en-US" altLang="zh-TW" dirty="0" smtClean="0">
                <a:solidFill>
                  <a:srgbClr val="3333FF"/>
                </a:solidFill>
              </a:rPr>
              <a:t>[</a:t>
            </a:r>
            <a:r>
              <a:rPr lang="en-US" altLang="zh-TW" i="1" dirty="0" smtClean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Accelerometer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about 3D accelerometers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Real-Time Human Movement Classifier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Acceleration Signals using Wavelet Transform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Recent Research Direction</a:t>
            </a:r>
          </a:p>
          <a:p>
            <a:pPr lvl="1"/>
            <a:r>
              <a:rPr lang="en-US" altLang="zh-TW" dirty="0" smtClean="0"/>
              <a:t>Statistical property</a:t>
            </a:r>
          </a:p>
          <a:p>
            <a:pPr lvl="1"/>
            <a:r>
              <a:rPr lang="en-US" altLang="zh-TW" dirty="0" smtClean="0"/>
              <a:t>Wavelet transform</a:t>
            </a:r>
          </a:p>
          <a:p>
            <a:pPr lvl="1"/>
            <a:r>
              <a:rPr lang="en-US" altLang="zh-TW" dirty="0" smtClean="0"/>
              <a:t>Signal feature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Future Research Direction</a:t>
            </a:r>
          </a:p>
          <a:p>
            <a:pPr lvl="1"/>
            <a:r>
              <a:rPr lang="en-US" altLang="zh-TW" dirty="0" smtClean="0"/>
              <a:t>Machine learning</a:t>
            </a:r>
          </a:p>
          <a:p>
            <a:pPr lvl="1"/>
            <a:r>
              <a:rPr lang="en-US" altLang="zh-TW" dirty="0" smtClean="0"/>
              <a:t>Time frequency analysis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Accelerometer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about 3D accelerometers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Real-Time Human Movement Classifier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Acceleration Signals using Wavelet Transform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r>
              <a:rPr lang="en-US" altLang="zh-TW" dirty="0" smtClean="0"/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P. </a:t>
            </a:r>
            <a:r>
              <a:rPr lang="en-US" altLang="zh-TW" sz="2000" dirty="0" err="1" smtClean="0"/>
              <a:t>Barralon</a:t>
            </a:r>
            <a:r>
              <a:rPr lang="en-US" altLang="zh-TW" sz="2000" dirty="0" smtClean="0"/>
              <a:t>, N. </a:t>
            </a:r>
            <a:r>
              <a:rPr lang="en-US" altLang="zh-TW" sz="2000" dirty="0" err="1" smtClean="0"/>
              <a:t>Vuillerme</a:t>
            </a:r>
            <a:r>
              <a:rPr lang="en-US" altLang="zh-TW" sz="2000" dirty="0" smtClean="0"/>
              <a:t> and N. </a:t>
            </a:r>
            <a:r>
              <a:rPr lang="en-US" altLang="zh-TW" sz="2000" dirty="0" err="1" smtClean="0"/>
              <a:t>Noury</a:t>
            </a:r>
            <a:r>
              <a:rPr lang="en-US" altLang="zh-TW" sz="2000" dirty="0" smtClean="0"/>
              <a:t>, “Walk Detection With a Kinematic Sensor: Frequency and Wavelet Comparison,” IEEE EMBS Annual International Conference New York City, USA, Aug 30-Sept 3, 2006</a:t>
            </a:r>
          </a:p>
          <a:p>
            <a:r>
              <a:rPr lang="en-US" altLang="zh-TW" sz="2000" dirty="0" smtClean="0"/>
              <a:t>M. </a:t>
            </a:r>
            <a:r>
              <a:rPr lang="en-US" altLang="zh-TW" sz="2000" dirty="0" err="1" smtClean="0"/>
              <a:t>Sekine</a:t>
            </a:r>
            <a:r>
              <a:rPr lang="en-US" altLang="zh-TW" sz="2000" dirty="0" smtClean="0"/>
              <a:t>, T. Tamura, M. </a:t>
            </a:r>
            <a:r>
              <a:rPr lang="en-US" altLang="zh-TW" sz="2000" dirty="0" err="1" smtClean="0"/>
              <a:t>Akay</a:t>
            </a:r>
            <a:r>
              <a:rPr lang="en-US" altLang="zh-TW" sz="2000" dirty="0" smtClean="0"/>
              <a:t>, T. </a:t>
            </a:r>
            <a:r>
              <a:rPr lang="en-US" altLang="zh-TW" sz="2000" dirty="0" err="1" smtClean="0"/>
              <a:t>Togawa</a:t>
            </a:r>
            <a:r>
              <a:rPr lang="en-US" altLang="zh-TW" sz="2000" dirty="0" smtClean="0"/>
              <a:t>, Y. Fukui, “Analysis of Acceleration Signals using Wavelet Transform,” Methods of Information in Medicine, </a:t>
            </a:r>
            <a:r>
              <a:rPr lang="de-DE" altLang="zh-TW" sz="2000" dirty="0" smtClean="0"/>
              <a:t>F. K. Schattauer Vrlagsgesellschaft mbH (2000)</a:t>
            </a:r>
          </a:p>
          <a:p>
            <a:r>
              <a:rPr lang="sv-SE" altLang="zh-TW" sz="2000" dirty="0" smtClean="0"/>
              <a:t>Elsa Garcia, Hang Ding and Antti Sarela</a:t>
            </a:r>
            <a:r>
              <a:rPr lang="en-US" altLang="zh-TW" sz="2000" dirty="0" smtClean="0"/>
              <a:t>, “Can a mobile phone be used as a pedometer in an outpatient cardiac rehabilitation program?,” IEEE/ICME International Conference on Complex Medical Engineering July 13-15,2010, Gold Coast, Australia</a:t>
            </a:r>
          </a:p>
          <a:p>
            <a:endParaRPr lang="de-DE" altLang="zh-TW" sz="2000" dirty="0" smtClean="0"/>
          </a:p>
          <a:p>
            <a:endParaRPr lang="en-US" altLang="zh-TW" sz="1600" dirty="0" smtClean="0"/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err="1" smtClean="0"/>
              <a:t>Niranjan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Bidargaddi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Antti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Sarela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Lasse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Klingbeil</a:t>
            </a:r>
            <a:r>
              <a:rPr lang="en-US" altLang="zh-TW" sz="2000" dirty="0" smtClean="0"/>
              <a:t> and </a:t>
            </a:r>
            <a:r>
              <a:rPr lang="en-US" altLang="zh-TW" sz="2000" dirty="0" err="1" smtClean="0"/>
              <a:t>Mohanraj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Karunanithi</a:t>
            </a:r>
            <a:r>
              <a:rPr lang="en-US" altLang="zh-TW" sz="2000" dirty="0" smtClean="0"/>
              <a:t>, “Detecting walking activity in cardiac rehabilitation by using accelerometer,”</a:t>
            </a:r>
          </a:p>
          <a:p>
            <a:r>
              <a:rPr lang="en-US" altLang="zh-TW" sz="2000" dirty="0" smtClean="0"/>
              <a:t>Masaki </a:t>
            </a:r>
            <a:r>
              <a:rPr lang="en-US" altLang="zh-TW" sz="2000" dirty="0" err="1" smtClean="0"/>
              <a:t>Sekine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Toshiyo</a:t>
            </a:r>
            <a:r>
              <a:rPr lang="en-US" altLang="zh-TW" sz="2000" dirty="0" smtClean="0"/>
              <a:t> Tamura, </a:t>
            </a:r>
            <a:r>
              <a:rPr lang="en-US" altLang="zh-TW" sz="2000" dirty="0" err="1" smtClean="0"/>
              <a:t>Metin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Akay</a:t>
            </a:r>
            <a:r>
              <a:rPr lang="en-US" altLang="zh-TW" sz="2000" dirty="0" smtClean="0"/>
              <a:t>, Toshiro Fujimoto, Tatsuo </a:t>
            </a:r>
            <a:r>
              <a:rPr lang="en-US" altLang="zh-TW" sz="2000" dirty="0" err="1" smtClean="0"/>
              <a:t>Togawa</a:t>
            </a:r>
            <a:r>
              <a:rPr lang="en-US" altLang="zh-TW" sz="2000" dirty="0" smtClean="0"/>
              <a:t>, and Yasuhiro Fukui, “Discrimination of Walking Patterns Using Wavelet-Based Fractal Analysis,” IEEE TRANSACTIONS ON NEURAL SYSTEMS AND REHABILITATION ENGINEERING, VOL. 10, NO. 3, SEPTEMBER 2002</a:t>
            </a:r>
          </a:p>
          <a:p>
            <a:r>
              <a:rPr lang="en-US" altLang="zh-TW" sz="2000" dirty="0" smtClean="0"/>
              <a:t>“ Accelerometers and How they Work ”</a:t>
            </a:r>
            <a:endParaRPr lang="zh-TW" altLang="en-US" sz="2000" dirty="0" smtClean="0"/>
          </a:p>
          <a:p>
            <a:r>
              <a:rPr lang="en-US" altLang="zh-TW" sz="2000" dirty="0" smtClean="0"/>
              <a:t>“ Basic Principles of Operation and Applications of the Accelerometer ” Paschal Meehan and Keith </a:t>
            </a:r>
            <a:r>
              <a:rPr lang="en-US" altLang="zh-TW" sz="2000" dirty="0" err="1" smtClean="0"/>
              <a:t>Moloney</a:t>
            </a:r>
            <a:r>
              <a:rPr lang="en-US" altLang="zh-TW" sz="2000" dirty="0" smtClean="0"/>
              <a:t> - Limerick Institute of Technology.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From the lecture slide of “ Time Frequency Analysis and Wavelet Transform” by </a:t>
            </a:r>
            <a:r>
              <a:rPr lang="en-US" altLang="zh-TW" dirty="0" err="1" smtClean="0"/>
              <a:t>Jian-Jiun</a:t>
            </a:r>
            <a:r>
              <a:rPr lang="en-US" altLang="zh-TW" smtClean="0"/>
              <a:t> Ding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Reference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Accelerometer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about 3D accelerometers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Real-Time Human Movement Classifier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Acceleration Signals using Wavelet Transform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Accelerometer is a device which can detect and measure acceleration.</a:t>
            </a:r>
          </a:p>
          <a:p>
            <a:endParaRPr lang="en-US" altLang="zh-TW" dirty="0" smtClean="0"/>
          </a:p>
          <a:p>
            <a:pPr latinLnBrk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07904" y="2780928"/>
          <a:ext cx="1184648" cy="1080120"/>
        </p:xfrm>
        <a:graphic>
          <a:graphicData uri="http://schemas.openxmlformats.org/presentationml/2006/ole">
            <p:oleObj spid="_x0000_s1026" name="Equation" r:id="rId3" imgW="431640" imgH="393480" progId="Equation.DSMT4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07904" y="4005064"/>
          <a:ext cx="1325455" cy="1080000"/>
        </p:xfrm>
        <a:graphic>
          <a:graphicData uri="http://schemas.openxmlformats.org/presentationml/2006/ole">
            <p:oleObj spid="_x0000_s1027" name="Equation" r:id="rId4" imgW="520700" imgH="41910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a lot of types of accelerometers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Capacitive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Piezoelectric</a:t>
            </a:r>
            <a:endParaRPr lang="zh-TW" altLang="zh-TW" dirty="0" smtClean="0"/>
          </a:p>
          <a:p>
            <a:pPr lvl="1"/>
            <a:r>
              <a:rPr lang="en-US" altLang="zh-TW" dirty="0" err="1" smtClean="0"/>
              <a:t>Piezoresistive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Hall Effect</a:t>
            </a:r>
            <a:endParaRPr lang="zh-TW" altLang="zh-TW" dirty="0" smtClean="0"/>
          </a:p>
          <a:p>
            <a:pPr lvl="1"/>
            <a:r>
              <a:rPr lang="en-US" altLang="zh-TW" dirty="0" err="1" smtClean="0"/>
              <a:t>Magnetoresistive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Heat Transfer</a:t>
            </a:r>
            <a:endParaRPr lang="zh-TW" altLang="zh-TW" dirty="0" smtClean="0"/>
          </a:p>
          <a:p>
            <a:pPr lvl="1"/>
            <a:endParaRPr lang="en-US" altLang="zh-TW" dirty="0" smtClean="0"/>
          </a:p>
          <a:p>
            <a:pPr latinLnBrk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9142" y="1991274"/>
            <a:ext cx="7485715" cy="3505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3D Accelerometer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about 3D accelerometers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Real-Time Human Movement Classifier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Acceleration Signals using Wavelet Transform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Basic Principle of Acceleration</a:t>
            </a:r>
          </a:p>
          <a:p>
            <a:pPr lvl="1"/>
            <a:r>
              <a:rPr lang="en-US" altLang="zh-TW" dirty="0" smtClean="0"/>
              <a:t>Velocity is speed and direction so any time there is a change in either speed or direction there is acceleration.</a:t>
            </a:r>
            <a:endParaRPr lang="en-US" altLang="zh-TW" b="1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Earth’s gravity: 1g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Bumps in road: 2g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Space shuttle: 10g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Death or serious injury: 50</a:t>
            </a:r>
            <a:r>
              <a:rPr lang="en-US" altLang="zh-TW" i="1" dirty="0" smtClean="0"/>
              <a:t>g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3D Accelerometer</a:t>
            </a:r>
            <a:endParaRPr lang="zh-TW" alt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779912" y="3212976"/>
          <a:ext cx="1224136" cy="428448"/>
        </p:xfrm>
        <a:graphic>
          <a:graphicData uri="http://schemas.openxmlformats.org/presentationml/2006/ole">
            <p:oleObj spid="_x0000_s17410" name="Equation" r:id="rId3" imgW="507960" imgH="177480" progId="Equation.DSMT4">
              <p:embed/>
            </p:oleObj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Basic Accelerometer</a:t>
            </a:r>
          </a:p>
          <a:p>
            <a:pPr lvl="1"/>
            <a:r>
              <a:rPr lang="en-US" altLang="zh-TW" dirty="0" smtClean="0"/>
              <a:t>Newton’s law</a:t>
            </a:r>
          </a:p>
          <a:p>
            <a:pPr lvl="1"/>
            <a:r>
              <a:rPr lang="en-US" altLang="zh-TW" dirty="0" smtClean="0"/>
              <a:t>Hooke’s law</a:t>
            </a:r>
          </a:p>
          <a:p>
            <a:pPr lvl="1"/>
            <a:r>
              <a:rPr lang="en-US" altLang="zh-TW" i="1" dirty="0" smtClean="0"/>
              <a:t>F = </a:t>
            </a:r>
            <a:r>
              <a:rPr lang="en-US" altLang="zh-TW" i="1" dirty="0" err="1" smtClean="0"/>
              <a:t>kΔx</a:t>
            </a:r>
            <a:r>
              <a:rPr lang="en-US" altLang="zh-TW" i="1" dirty="0" smtClean="0"/>
              <a:t> = ma </a:t>
            </a:r>
            <a:endParaRPr lang="en-US" altLang="zh-TW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3D Accelerometer</a:t>
            </a:r>
            <a:endParaRPr lang="zh-TW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707904" y="1988840"/>
          <a:ext cx="1296144" cy="854903"/>
        </p:xfrm>
        <a:graphic>
          <a:graphicData uri="http://schemas.openxmlformats.org/presentationml/2006/ole">
            <p:oleObj spid="_x0000_s18434" name="Equation" r:id="rId3" imgW="596880" imgH="393480" progId="Equation.DSMT4">
              <p:embed/>
            </p:oleObj>
          </a:graphicData>
        </a:graphic>
      </p:graphicFrame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274310" cy="2640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802</Words>
  <Application>Microsoft Office PowerPoint</Application>
  <PresentationFormat>如螢幕大小 (4:3)</PresentationFormat>
  <Paragraphs>216</Paragraphs>
  <Slides>27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Concourse</vt:lpstr>
      <vt:lpstr>Equation</vt:lpstr>
      <vt:lpstr>3D Accelerometer </vt:lpstr>
      <vt:lpstr>Outline</vt:lpstr>
      <vt:lpstr>Outline</vt:lpstr>
      <vt:lpstr>Introduction</vt:lpstr>
      <vt:lpstr>Introduction</vt:lpstr>
      <vt:lpstr>Introduction</vt:lpstr>
      <vt:lpstr>Outline</vt:lpstr>
      <vt:lpstr>3D Accelerometer</vt:lpstr>
      <vt:lpstr>3D Accelerometer</vt:lpstr>
      <vt:lpstr>3D Accelerometer</vt:lpstr>
      <vt:lpstr>3D Accelerometer</vt:lpstr>
      <vt:lpstr>3D Accelerometer</vt:lpstr>
      <vt:lpstr>Outline</vt:lpstr>
      <vt:lpstr>Applications about 3D accelerometers</vt:lpstr>
      <vt:lpstr>Outline</vt:lpstr>
      <vt:lpstr>A Real-Time Human Movement Classifier</vt:lpstr>
      <vt:lpstr>A Real-Time Human Movement Classifier</vt:lpstr>
      <vt:lpstr>A Real-Time Human Movement Classifier</vt:lpstr>
      <vt:lpstr>A Real-Time Human Movement Classifier</vt:lpstr>
      <vt:lpstr>Outline</vt:lpstr>
      <vt:lpstr>Analysis of Acceleration Signals using Wavelet Transform</vt:lpstr>
      <vt:lpstr>Outline</vt:lpstr>
      <vt:lpstr>Conclusion</vt:lpstr>
      <vt:lpstr>Outline</vt:lpstr>
      <vt:lpstr>Reference</vt:lpstr>
      <vt:lpstr>Reference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</dc:creator>
  <cp:lastModifiedBy>Yu</cp:lastModifiedBy>
  <cp:revision>41</cp:revision>
  <dcterms:created xsi:type="dcterms:W3CDTF">2011-10-13T07:07:41Z</dcterms:created>
  <dcterms:modified xsi:type="dcterms:W3CDTF">2011-10-14T04:31:41Z</dcterms:modified>
</cp:coreProperties>
</file>